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24" r:id="rId1"/>
  </p:sldMasterIdLst>
  <p:notesMasterIdLst>
    <p:notesMasterId r:id="rId31"/>
  </p:notesMasterIdLst>
  <p:sldIdLst>
    <p:sldId id="256" r:id="rId2"/>
    <p:sldId id="285" r:id="rId3"/>
    <p:sldId id="257" r:id="rId4"/>
    <p:sldId id="286" r:id="rId5"/>
    <p:sldId id="288" r:id="rId6"/>
    <p:sldId id="287" r:id="rId7"/>
    <p:sldId id="258" r:id="rId8"/>
    <p:sldId id="289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8" r:id="rId18"/>
    <p:sldId id="269" r:id="rId19"/>
    <p:sldId id="290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Estilo medio 3 - Énfasis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Estilo medio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Estilo medio 4 - Énfasis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906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5289EFB-B443-40FC-997F-24A7C8D98D71}" type="datetimeFigureOut">
              <a:rPr lang="es-ES"/>
              <a:pPr>
                <a:defRPr/>
              </a:pPr>
              <a:t>15/05/2014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1AAD15B-0797-44EC-B54D-9F591AF472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68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C2B349F-4AC3-493B-AFBE-7DABE5B59BB6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24A49-E118-471B-8283-B5149E1BB9B9}" type="datetime1">
              <a:rPr lang="es-ES"/>
              <a:pPr>
                <a:defRPr/>
              </a:pPr>
              <a:t>15/05/2014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D20C0-D8FF-454C-AC33-392D46FC2B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6E643-C41F-457A-AEFD-F56AA048AD4D}" type="datetime1">
              <a:rPr lang="es-ES"/>
              <a:pPr>
                <a:defRPr/>
              </a:pPr>
              <a:t>15/05/2014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58399-C037-45AD-B7A6-D74EABCF60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E53F9-10A4-4F5A-AEB2-3AE916245DB7}" type="datetime1">
              <a:rPr lang="es-ES"/>
              <a:pPr>
                <a:defRPr/>
              </a:pPr>
              <a:t>15/05/2014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5608A-8BA9-4932-AEAC-BA4D6FB100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4ED8D-F426-484B-AF62-E7D40ABAEA31}" type="datetime1">
              <a:rPr lang="es-ES"/>
              <a:pPr>
                <a:defRPr/>
              </a:pPr>
              <a:t>15/05/2014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039D43-4791-4981-BA5A-89FBF44703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F6CF2-C4F9-4337-B4D9-F7E6D4945721}" type="datetime1">
              <a:rPr lang="es-ES"/>
              <a:pPr>
                <a:defRPr/>
              </a:pPr>
              <a:t>15/05/2014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F3288F-602C-4ACD-9087-91253A07CC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3C878-36C8-4C85-8F78-4B219D0A68F6}" type="datetime1">
              <a:rPr lang="es-ES"/>
              <a:pPr>
                <a:defRPr/>
              </a:pPr>
              <a:t>15/05/2014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B8303-E43B-4AFC-95C3-42AC7EBB7F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7F89F-E1D9-41D6-AD28-63BB44378794}" type="datetime1">
              <a:rPr lang="es-ES"/>
              <a:pPr>
                <a:defRPr/>
              </a:pPr>
              <a:t>15/05/2014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ED4A7-1D1C-4158-A97C-708EC547CA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C3BDC-6F89-43AF-8DA2-436620E5A93B}" type="datetime1">
              <a:rPr lang="es-ES"/>
              <a:pPr>
                <a:defRPr/>
              </a:pPr>
              <a:t>15/05/2014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D2255-AAF2-447C-83FE-8B7909ACDE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5E24F-6C20-4E6F-A5D0-8378FC2BBD57}" type="datetime1">
              <a:rPr lang="es-ES"/>
              <a:pPr>
                <a:defRPr/>
              </a:pPr>
              <a:t>15/05/2014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98E73-679C-4EFA-8814-E057ECA010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32514-6D89-4492-8A65-DAD831441A4D}" type="datetime1">
              <a:rPr lang="es-ES"/>
              <a:pPr>
                <a:defRPr/>
              </a:pPr>
              <a:t>15/05/2014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C4DB8-CA57-44C7-ABB2-85CDA72EC7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0022D-5975-4544-9850-A2209AEA4683}" type="datetime1">
              <a:rPr lang="es-ES"/>
              <a:pPr>
                <a:defRPr/>
              </a:pPr>
              <a:t>15/05/2014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54514-E8BB-499D-BA71-2A74EF3A1D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 bright="70000" contrast="-70000"/>
          </a:blip>
          <a:srcRect/>
          <a:stretch>
            <a:fillRect t="5000" b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0B90B0E-B453-451F-BE18-AC68B759F217}" type="datetime1">
              <a:rPr lang="es-ES"/>
              <a:pPr>
                <a:defRPr/>
              </a:pPr>
              <a:t>15/05/2014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ES"/>
              <a:t>Fuente: S.I.P.I. Sistema de Información Para la Infancia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938F8A0-C0F5-4421-BF90-F3EF99FCD8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5" r:id="rId1"/>
    <p:sldLayoutId id="2147484234" r:id="rId2"/>
    <p:sldLayoutId id="2147484233" r:id="rId3"/>
    <p:sldLayoutId id="2147484232" r:id="rId4"/>
    <p:sldLayoutId id="2147484231" r:id="rId5"/>
    <p:sldLayoutId id="2147484230" r:id="rId6"/>
    <p:sldLayoutId id="2147484229" r:id="rId7"/>
    <p:sldLayoutId id="2147484228" r:id="rId8"/>
    <p:sldLayoutId id="2147484227" r:id="rId9"/>
    <p:sldLayoutId id="2147484226" r:id="rId10"/>
    <p:sldLayoutId id="2147484225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>
          <a:xfrm>
            <a:off x="684213" y="1412875"/>
            <a:ext cx="7772400" cy="1470025"/>
          </a:xfrm>
        </p:spPr>
        <p:txBody>
          <a:bodyPr/>
          <a:lstStyle/>
          <a:p>
            <a:pPr eaLnBrk="1" hangingPunct="1"/>
            <a:r>
              <a:rPr lang="es-ES" smtClean="0">
                <a:latin typeface="Broadway" pitchFamily="82" charset="0"/>
              </a:rPr>
              <a:t>INAU en Cifras 2013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9388" y="3357563"/>
            <a:ext cx="8748712" cy="1752600"/>
          </a:xfrm>
        </p:spPr>
        <p:txBody>
          <a:bodyPr>
            <a:normAutofit/>
          </a:bodyPr>
          <a:lstStyle/>
          <a:p>
            <a:pPr eaLnBrk="1" hangingPunct="1"/>
            <a:r>
              <a:rPr lang="es-ES" sz="3600" smtClean="0">
                <a:solidFill>
                  <a:srgbClr val="595959"/>
                </a:solidFill>
              </a:rPr>
              <a:t>Instituto del Niño y Adolescente del Uruguay</a:t>
            </a:r>
          </a:p>
          <a:p>
            <a:pPr eaLnBrk="1" hangingPunct="1"/>
            <a:r>
              <a:rPr lang="es-ES" smtClean="0">
                <a:solidFill>
                  <a:srgbClr val="595959"/>
                </a:solidFill>
              </a:rPr>
              <a:t> Sistema de Información Para la Infancia (S.I.P.I.)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dirty="0" smtClean="0"/>
              <a:t>Introducción</a:t>
            </a:r>
          </a:p>
        </p:txBody>
      </p:sp>
      <p:sp>
        <p:nvSpPr>
          <p:cNvPr id="3075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algn="just" eaLnBrk="1" hangingPunct="1"/>
            <a:r>
              <a:rPr lang="es-ES" sz="1600" dirty="0" smtClean="0"/>
              <a:t>El objetivo de este documento es presentar la actividad del INAU, en cifras, a lo largo del año 2013. Se muestran datos estadísticos a fin de brindar una mirada general de los niños, niñas y adolescentes atendidos por la Institución. Esto se realiza desde dos perspectivas: por un lado la población atendida (cantidad de niños, niñas y adolescentes) y por otro la totalidad de prestaciones otorgadas en las distintas Modalidades y Perfiles de atención en todo el país.</a:t>
            </a:r>
          </a:p>
          <a:p>
            <a:pPr algn="just" eaLnBrk="1" hangingPunct="1"/>
            <a:r>
              <a:rPr lang="es-ES" sz="1600" dirty="0" smtClean="0"/>
              <a:t>  Teniendo en cuenta el alcance de este análisis, cabe mencionar algunas de las líneas institucionales del quinquenio 2010-2014, </a:t>
            </a:r>
            <a:r>
              <a:rPr lang="es-ES" sz="1600" dirty="0" smtClean="0">
                <a:solidFill>
                  <a:schemeClr val="accent2"/>
                </a:solidFill>
              </a:rPr>
              <a:t> </a:t>
            </a:r>
            <a:r>
              <a:rPr lang="es-ES" sz="1600" dirty="0" smtClean="0"/>
              <a:t>que contribuyen a la interpretación de los datos presentados:</a:t>
            </a:r>
            <a:endParaRPr lang="es-ES" sz="1600" dirty="0" smtClean="0">
              <a:solidFill>
                <a:schemeClr val="accent2"/>
              </a:solidFill>
            </a:endParaRPr>
          </a:p>
          <a:p>
            <a:pPr algn="just" eaLnBrk="1" hangingPunct="1">
              <a:buFont typeface="Arial" charset="0"/>
              <a:buNone/>
            </a:pPr>
            <a:r>
              <a:rPr lang="es-ES" sz="1600" dirty="0" smtClean="0"/>
              <a:t>	-Favorecer la estimulación temprana y la socialización de los niños y niñas de 0-3 años, fortaleciendo a su vez, a las familias en sus funciones de protección y cuidado.</a:t>
            </a:r>
          </a:p>
          <a:p>
            <a:pPr algn="just" eaLnBrk="1" hangingPunct="1">
              <a:buFont typeface="Arial" charset="0"/>
              <a:buNone/>
            </a:pPr>
            <a:r>
              <a:rPr lang="es-ES" sz="1600" dirty="0" smtClean="0"/>
              <a:t>	-Brindar Protección Integral a todos los niños, niñas y adolescentes que ven afectado su derecho a vivir en familia. </a:t>
            </a:r>
          </a:p>
          <a:p>
            <a:pPr algn="just" eaLnBrk="1" hangingPunct="1">
              <a:buFont typeface="Arial" charset="0"/>
              <a:buNone/>
            </a:pPr>
            <a:r>
              <a:rPr lang="es-ES" sz="1600" dirty="0" smtClean="0"/>
              <a:t>	-Contribuir a garantizar los derechos de niños, niñas y adolescentes adoptando diferentes estrategias de abordaje, en los cuales el entorno socio- familiar- comunitario  sea privilegiado.</a:t>
            </a:r>
          </a:p>
          <a:p>
            <a:pPr algn="just" eaLnBrk="1" hangingPunct="1">
              <a:buFont typeface="Arial" charset="0"/>
              <a:buNone/>
            </a:pPr>
            <a:r>
              <a:rPr lang="es-ES" sz="1600" dirty="0" smtClean="0"/>
              <a:t>	-Garantizar la Protección de los niños, niñas y adolescentes especialmente vulnerados.</a:t>
            </a:r>
            <a:endParaRPr lang="es-ES" sz="16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s-ES" sz="2400" dirty="0" smtClean="0">
                <a:solidFill>
                  <a:srgbClr val="4F6228"/>
                </a:solidFill>
                <a:latin typeface="Bookman Old Style" pitchFamily="18" charset="0"/>
              </a:rPr>
              <a:t>Cuadro 1. Niños, Niñas y Adolescentes atendidos en la Institución por Edad, según Sexo</a:t>
            </a:r>
            <a:endParaRPr lang="es-ES" sz="2400" dirty="0" smtClean="0">
              <a:solidFill>
                <a:schemeClr val="accent2"/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68313" y="2060575"/>
          <a:ext cx="8229599" cy="324036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175657"/>
                <a:gridCol w="1175657"/>
                <a:gridCol w="1175657"/>
                <a:gridCol w="1175657"/>
                <a:gridCol w="1175657"/>
                <a:gridCol w="1175657"/>
                <a:gridCol w="1175657"/>
              </a:tblGrid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31.524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4.980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9.071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5.758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683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52.016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32.929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5.192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10.042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8.772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1.140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58.075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64.453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10.172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19.113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14.530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1.823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110.091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00313" y="6356350"/>
            <a:ext cx="3786187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  <p:sp>
        <p:nvSpPr>
          <p:cNvPr id="4146" name="7 CuadroTexto"/>
          <p:cNvSpPr txBox="1">
            <a:spLocks noChangeArrowheads="1"/>
          </p:cNvSpPr>
          <p:nvPr/>
        </p:nvSpPr>
        <p:spPr bwMode="auto">
          <a:xfrm>
            <a:off x="468313" y="5661025"/>
            <a:ext cx="84248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dirty="0">
                <a:latin typeface="Calibri" pitchFamily="34" charset="0"/>
              </a:rPr>
              <a:t>*Los Cuadros 1 y 2 incluye a los Niños, niñas y Adolescentes atendidos en la Institución en el transcurso del año 2013.</a:t>
            </a:r>
          </a:p>
          <a:p>
            <a:r>
              <a:rPr lang="es-ES" sz="1400" dirty="0">
                <a:latin typeface="Calibri" pitchFamily="34" charset="0"/>
              </a:rPr>
              <a:t>Las edades mostradas en el cuadro están calculadas al 01.01.13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2 Marcador de contenido"/>
          <p:cNvSpPr>
            <a:spLocks noGrp="1"/>
          </p:cNvSpPr>
          <p:nvPr>
            <p:ph idx="1"/>
          </p:nvPr>
        </p:nvSpPr>
        <p:spPr>
          <a:xfrm>
            <a:off x="468313" y="620713"/>
            <a:ext cx="8229600" cy="4525962"/>
          </a:xfrm>
        </p:spPr>
        <p:txBody>
          <a:bodyPr/>
          <a:lstStyle/>
          <a:p>
            <a:pPr algn="just" eaLnBrk="1" hangingPunct="1"/>
            <a:r>
              <a:rPr lang="es-ES" sz="2400" dirty="0" smtClean="0"/>
              <a:t>La distribución por sexo de los niños, niñas y adolescentes atendidos es homogénea, representando los varones el 53% y las niñas el 47% restante.</a:t>
            </a:r>
          </a:p>
          <a:p>
            <a:pPr algn="just" eaLnBrk="1" hangingPunct="1"/>
            <a:r>
              <a:rPr lang="es-ES" sz="2400" dirty="0" smtClean="0"/>
              <a:t>Respecto a la distribución por tramos de edad, se observa una concentración en la primera infancia, que como se verá en los Cuadros desagregados por Departamento se debe a la cobertura de CAIF y Centros Diurnos, alcanzando el 58,5%  del total. Los niños y niñas de  6 a 12 años representan el 17,4%, que podría explicarse por la atención brindada en Club de Niños. </a:t>
            </a:r>
          </a:p>
          <a:p>
            <a:pPr algn="just" eaLnBrk="1" hangingPunct="1">
              <a:buFont typeface="Arial" charset="0"/>
              <a:buNone/>
            </a:pPr>
            <a:r>
              <a:rPr lang="es-ES" sz="2400" dirty="0" smtClean="0"/>
              <a:t>	De los tramos de edad restantes, los adolescentes de 13 a 17 años representan el  13,2%, los niños y niñas de 4 y 5 años representan el  9,2%, mientras que los mayores de 18 años son el 1,7% del total.   </a:t>
            </a:r>
            <a:endParaRPr lang="es-ES" sz="2400" dirty="0" smtClean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2. Niños, Niñas y Adolescentes atendidos según Departamento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3059113" y="1268413"/>
          <a:ext cx="3395662" cy="4688209"/>
        </p:xfrm>
        <a:graphic>
          <a:graphicData uri="http://schemas.openxmlformats.org/drawingml/2006/table">
            <a:tbl>
              <a:tblPr/>
              <a:tblGrid>
                <a:gridCol w="1873250"/>
                <a:gridCol w="1522412"/>
              </a:tblGrid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Departamento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Total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Artigas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3.454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Canelones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14.273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Cerro Largo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5.433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Colonia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3.370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Durazno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3.800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Flores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1.478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Florida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2.865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Lavalleja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1.780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Maldonado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3.376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Montevideo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35.125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Paysandú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5.948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Río Negro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2.385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Rivera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4.607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Rocha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3.158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Salto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6.107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San José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3.848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Soriano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3.477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Tacuarembó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3.322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Treinta Y Tres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2.285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Total general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110091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43188" y="6357938"/>
            <a:ext cx="4071937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  <p:sp>
        <p:nvSpPr>
          <p:cNvPr id="6216" name="5 CuadroTexto"/>
          <p:cNvSpPr txBox="1">
            <a:spLocks noChangeArrowheads="1"/>
          </p:cNvSpPr>
          <p:nvPr/>
        </p:nvSpPr>
        <p:spPr bwMode="auto">
          <a:xfrm>
            <a:off x="611188" y="5229225"/>
            <a:ext cx="18732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es-ES" sz="1200">
              <a:latin typeface="Calibri" pitchFamily="34" charset="0"/>
            </a:endParaRPr>
          </a:p>
          <a:p>
            <a:pPr algn="just"/>
            <a:r>
              <a:rPr lang="es-ES" sz="1200">
                <a:latin typeface="Calibri" pitchFamily="34" charset="0"/>
              </a:rPr>
              <a:t>*El departamento refleja la ubicación  geográfica del Proyecto de atención.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2 Marcador de contenido"/>
          <p:cNvSpPr>
            <a:spLocks noGrp="1"/>
          </p:cNvSpPr>
          <p:nvPr>
            <p:ph idx="1"/>
          </p:nvPr>
        </p:nvSpPr>
        <p:spPr>
          <a:xfrm>
            <a:off x="395288" y="981075"/>
            <a:ext cx="8229600" cy="4525963"/>
          </a:xfrm>
        </p:spPr>
        <p:txBody>
          <a:bodyPr/>
          <a:lstStyle/>
          <a:p>
            <a:pPr eaLnBrk="1" hangingPunct="1"/>
            <a:r>
              <a:rPr lang="es-ES" sz="2400" smtClean="0"/>
              <a:t>Respecto a la distribución de la población por departamento, se destaca la centralización en Montevideo, representando el 31,9% del total de niños, niñas y adolescentes.</a:t>
            </a:r>
          </a:p>
          <a:p>
            <a:pPr eaLnBrk="1" hangingPunct="1"/>
            <a:r>
              <a:rPr lang="es-ES" sz="2400" smtClean="0"/>
              <a:t>De los departamentos del interior del país, se destaca principalmente Canelones con el 13%, seguido de Salto con el 5,5%, Paysandú con el 5,4% y Cerro Largo con el 4,9%.</a:t>
            </a:r>
          </a:p>
          <a:p>
            <a:pPr eaLnBrk="1" hangingPunct="1">
              <a:buFont typeface="Arial" charset="0"/>
              <a:buNone/>
            </a:pPr>
            <a:r>
              <a:rPr lang="es-ES" sz="2400" smtClean="0">
                <a:solidFill>
                  <a:srgbClr val="FF0000"/>
                </a:solidFill>
              </a:rPr>
              <a:t>	</a:t>
            </a:r>
            <a:r>
              <a:rPr lang="es-ES" sz="2400" smtClean="0"/>
              <a:t>Los departamentos con menor cantidad de niños atendidos durante el año 2013 fueron Flores</a:t>
            </a:r>
            <a:r>
              <a:rPr lang="es-ES" sz="2400" smtClean="0">
                <a:solidFill>
                  <a:srgbClr val="FF0000"/>
                </a:solidFill>
              </a:rPr>
              <a:t> </a:t>
            </a:r>
            <a:r>
              <a:rPr lang="es-ES" sz="2400" smtClean="0"/>
              <a:t>con el 1,3%,</a:t>
            </a:r>
            <a:r>
              <a:rPr lang="es-ES" sz="2400" smtClean="0">
                <a:solidFill>
                  <a:srgbClr val="FF0000"/>
                </a:solidFill>
              </a:rPr>
              <a:t> </a:t>
            </a:r>
            <a:r>
              <a:rPr lang="es-ES" sz="2400" smtClean="0"/>
              <a:t>Lavalleja con el 1,6%,</a:t>
            </a:r>
            <a:r>
              <a:rPr lang="es-ES" sz="2400" smtClean="0">
                <a:solidFill>
                  <a:srgbClr val="FF0000"/>
                </a:solidFill>
              </a:rPr>
              <a:t> </a:t>
            </a:r>
            <a:r>
              <a:rPr lang="es-ES" sz="2400" smtClean="0"/>
              <a:t>Treinta y Tres con 2,1% y</a:t>
            </a:r>
            <a:r>
              <a:rPr lang="es-ES" sz="2400" smtClean="0">
                <a:solidFill>
                  <a:srgbClr val="FF0000"/>
                </a:solidFill>
              </a:rPr>
              <a:t> </a:t>
            </a:r>
            <a:r>
              <a:rPr lang="es-ES" sz="2400" smtClean="0"/>
              <a:t>Río Negro con el</a:t>
            </a:r>
            <a:r>
              <a:rPr lang="es-ES" sz="2400" smtClean="0">
                <a:solidFill>
                  <a:srgbClr val="FF0000"/>
                </a:solidFill>
              </a:rPr>
              <a:t> </a:t>
            </a:r>
            <a:r>
              <a:rPr lang="es-ES" sz="2400" smtClean="0"/>
              <a:t>2,2%.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4. Niños, Niñas y Adolescentes atendidos por Edad, según Modalidad y Sexo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6063" y="6357938"/>
            <a:ext cx="4143375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idx="1"/>
          </p:nvPr>
        </p:nvGraphicFramePr>
        <p:xfrm>
          <a:off x="395288" y="1412875"/>
          <a:ext cx="8229600" cy="4440703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882552"/>
                <a:gridCol w="1224136"/>
                <a:gridCol w="792088"/>
                <a:gridCol w="792088"/>
                <a:gridCol w="864096"/>
                <a:gridCol w="864096"/>
                <a:gridCol w="1008112"/>
                <a:gridCol w="802432"/>
              </a:tblGrid>
              <a:tr h="252300"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Población</a:t>
                      </a:r>
                      <a:endParaRPr lang="es-ES" sz="1200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es-ES" sz="1200" b="1" dirty="0" smtClean="0"/>
                        <a:t>Edad</a:t>
                      </a:r>
                      <a:endParaRPr lang="es-ES" sz="12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200" dirty="0"/>
                    </a:p>
                  </a:txBody>
                  <a:tcPr/>
                </a:tc>
              </a:tr>
              <a:tr h="252300">
                <a:tc>
                  <a:txBody>
                    <a:bodyPr/>
                    <a:lstStyle/>
                    <a:p>
                      <a:r>
                        <a:rPr lang="es-ES" sz="1200" b="1" dirty="0" smtClean="0"/>
                        <a:t>Modalidad</a:t>
                      </a:r>
                      <a:endParaRPr lang="es-E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Sexo</a:t>
                      </a:r>
                      <a:endParaRPr lang="es-E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0-3</a:t>
                      </a:r>
                      <a:endParaRPr lang="es-E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4-5</a:t>
                      </a:r>
                      <a:endParaRPr lang="es-E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6-12</a:t>
                      </a:r>
                      <a:endParaRPr lang="es-E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13-17</a:t>
                      </a:r>
                      <a:endParaRPr lang="es-E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/>
                        <a:t>18 y más</a:t>
                      </a:r>
                      <a:endParaRPr lang="es-E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 smtClean="0"/>
                        <a:t>Total</a:t>
                      </a:r>
                      <a:endParaRPr lang="es-ES" sz="1200" b="1" dirty="0"/>
                    </a:p>
                  </a:txBody>
                  <a:tcPr/>
                </a:tc>
              </a:tr>
              <a:tr h="252300">
                <a:tc rowSpan="2">
                  <a:txBody>
                    <a:bodyPr/>
                    <a:lstStyle/>
                    <a:p>
                      <a:r>
                        <a:rPr lang="es-ES" sz="1200" dirty="0" smtClean="0"/>
                        <a:t>Atención a la Comunidad</a:t>
                      </a:r>
                      <a:endParaRPr lang="es-E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Niñas</a:t>
                      </a:r>
                      <a:endParaRPr lang="es-E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697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1791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4508</a:t>
                      </a:r>
                    </a:p>
                  </a:txBody>
                  <a:tcPr marL="9525" marR="9525" marT="9525" marB="0" anchor="b"/>
                </a:tc>
              </a:tr>
              <a:tr h="252300">
                <a:tc v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Varones</a:t>
                      </a:r>
                      <a:endParaRPr lang="es-E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8375</a:t>
                      </a:r>
                    </a:p>
                  </a:txBody>
                  <a:tcPr marL="9525" marR="9525" marT="9525" marB="0" anchor="b"/>
                </a:tc>
              </a:tr>
              <a:tr h="252300">
                <a:tc gridSpan="2">
                  <a:txBody>
                    <a:bodyPr/>
                    <a:lstStyle/>
                    <a:p>
                      <a:r>
                        <a:rPr lang="es-ES" sz="1200" dirty="0" smtClean="0"/>
                        <a:t>Total Atención a la Comunidad</a:t>
                      </a:r>
                      <a:endParaRPr lang="es-E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3119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6561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12883</a:t>
                      </a:r>
                    </a:p>
                  </a:txBody>
                  <a:tcPr marL="9525" marR="9525" marT="9525" marB="0" anchor="b"/>
                </a:tc>
              </a:tr>
              <a:tr h="252300">
                <a:tc rowSpan="2">
                  <a:txBody>
                    <a:bodyPr/>
                    <a:lstStyle/>
                    <a:p>
                      <a:r>
                        <a:rPr lang="es-ES" sz="1200" dirty="0" smtClean="0"/>
                        <a:t>Atención Integral de Tiempo Parcial</a:t>
                      </a:r>
                      <a:endParaRPr lang="es-E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Niñas</a:t>
                      </a:r>
                      <a:endParaRPr lang="es-E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31377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7433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3583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47199</a:t>
                      </a:r>
                    </a:p>
                  </a:txBody>
                  <a:tcPr marL="9525" marR="9525" marT="9525" marB="0" anchor="b"/>
                </a:tc>
              </a:tr>
              <a:tr h="252300">
                <a:tc v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Varones</a:t>
                      </a:r>
                      <a:endParaRPr lang="es-E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32780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8161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4693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50611</a:t>
                      </a:r>
                    </a:p>
                  </a:txBody>
                  <a:tcPr marL="9525" marR="9525" marT="9525" marB="0" anchor="b"/>
                </a:tc>
              </a:tr>
              <a:tr h="406889">
                <a:tc gridSpan="2">
                  <a:txBody>
                    <a:bodyPr/>
                    <a:lstStyle/>
                    <a:p>
                      <a:r>
                        <a:rPr lang="es-ES" sz="1200" dirty="0" smtClean="0"/>
                        <a:t>Total Atención Integral de Tiempo Parcial</a:t>
                      </a:r>
                      <a:endParaRPr lang="es-E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64157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9452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15594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8276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97810</a:t>
                      </a:r>
                    </a:p>
                  </a:txBody>
                  <a:tcPr marL="9525" marR="9525" marT="9525" marB="0" anchor="b"/>
                </a:tc>
              </a:tr>
              <a:tr h="252300">
                <a:tc rowSpan="2">
                  <a:txBody>
                    <a:bodyPr/>
                    <a:lstStyle/>
                    <a:p>
                      <a:r>
                        <a:rPr lang="es-ES" sz="1200" dirty="0" smtClean="0"/>
                        <a:t>Alternativa Familiar</a:t>
                      </a:r>
                      <a:endParaRPr lang="es-E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Niñas</a:t>
                      </a:r>
                      <a:endParaRPr lang="es-E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999</a:t>
                      </a:r>
                    </a:p>
                  </a:txBody>
                  <a:tcPr marL="9525" marR="9525" marT="9525" marB="0" anchor="b"/>
                </a:tc>
              </a:tr>
              <a:tr h="252300">
                <a:tc v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Varones</a:t>
                      </a:r>
                      <a:endParaRPr lang="es-E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1029</a:t>
                      </a:r>
                    </a:p>
                  </a:txBody>
                  <a:tcPr marL="9525" marR="9525" marT="9525" marB="0" anchor="b"/>
                </a:tc>
              </a:tr>
              <a:tr h="252300">
                <a:tc gridSpan="2">
                  <a:txBody>
                    <a:bodyPr/>
                    <a:lstStyle/>
                    <a:p>
                      <a:r>
                        <a:rPr lang="es-ES" sz="1200" dirty="0" smtClean="0"/>
                        <a:t>Total Alternativa Familiar</a:t>
                      </a:r>
                      <a:endParaRPr lang="es-E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776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2028</a:t>
                      </a:r>
                    </a:p>
                  </a:txBody>
                  <a:tcPr marL="9525" marR="9525" marT="9525" marB="0" anchor="b"/>
                </a:tc>
              </a:tr>
              <a:tr h="252300">
                <a:tc rowSpan="2">
                  <a:txBody>
                    <a:bodyPr/>
                    <a:lstStyle/>
                    <a:p>
                      <a:r>
                        <a:rPr lang="es-ES" sz="1200" dirty="0" smtClean="0"/>
                        <a:t>Atención Integral</a:t>
                      </a:r>
                      <a:r>
                        <a:rPr lang="es-ES" sz="1200" baseline="0" dirty="0" smtClean="0"/>
                        <a:t> de Tiempo Completo</a:t>
                      </a:r>
                      <a:endParaRPr lang="es-E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Niñas</a:t>
                      </a:r>
                      <a:endParaRPr lang="es-E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1537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3167</a:t>
                      </a:r>
                    </a:p>
                  </a:txBody>
                  <a:tcPr marL="9525" marR="9525" marT="9525" marB="0" anchor="b"/>
                </a:tc>
              </a:tr>
              <a:tr h="335085">
                <a:tc v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Varones</a:t>
                      </a:r>
                      <a:endParaRPr lang="es-E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3402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5642</a:t>
                      </a:r>
                    </a:p>
                  </a:txBody>
                  <a:tcPr marL="9525" marR="9525" marT="9525" marB="0" anchor="b"/>
                </a:tc>
              </a:tr>
              <a:tr h="406889">
                <a:tc gridSpan="2">
                  <a:txBody>
                    <a:bodyPr/>
                    <a:lstStyle/>
                    <a:p>
                      <a:r>
                        <a:rPr lang="es-ES" sz="1200" dirty="0" smtClean="0"/>
                        <a:t>Total Atención Integral de Tiempo Completo</a:t>
                      </a:r>
                      <a:endParaRPr lang="es-E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1797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4939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8809</a:t>
                      </a:r>
                    </a:p>
                  </a:txBody>
                  <a:tcPr marL="9525" marR="9525" marT="9525" marB="0" anchor="b"/>
                </a:tc>
              </a:tr>
              <a:tr h="252300">
                <a:tc gridSpan="2">
                  <a:txBody>
                    <a:bodyPr/>
                    <a:lstStyle/>
                    <a:p>
                      <a:r>
                        <a:rPr lang="es-ES" sz="1200" b="1" dirty="0" smtClean="0"/>
                        <a:t>Total general</a:t>
                      </a:r>
                      <a:endParaRPr lang="es-ES" sz="12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66890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10786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21286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2253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121530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8331" name="5 CuadroTexto"/>
          <p:cNvSpPr txBox="1">
            <a:spLocks noChangeArrowheads="1"/>
          </p:cNvSpPr>
          <p:nvPr/>
        </p:nvSpPr>
        <p:spPr bwMode="auto">
          <a:xfrm>
            <a:off x="611188" y="5949950"/>
            <a:ext cx="77771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dirty="0">
                <a:latin typeface="Calibri" pitchFamily="34" charset="0"/>
              </a:rPr>
              <a:t>*En este cuadro y en los subsiguientes a diferencia de los Cuadros anteriores, se presenta la cantidad de prestaciones otorgadas (puede ser más de una por Niño/a, Adolescente).  </a:t>
            </a:r>
          </a:p>
          <a:p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2 Marcador de contenido"/>
          <p:cNvSpPr>
            <a:spLocks noGrp="1"/>
          </p:cNvSpPr>
          <p:nvPr>
            <p:ph idx="1"/>
          </p:nvPr>
        </p:nvSpPr>
        <p:spPr>
          <a:xfrm>
            <a:off x="500063" y="714375"/>
            <a:ext cx="8229600" cy="496887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s-ES" sz="2000" dirty="0" smtClean="0"/>
              <a:t>Teniendo en cuenta el peso de cada una de las Modalidades, se observa que las prestaciones dentro de la Modalidad Atención Integral de Tiempo Parcial representan el 80,5% del total, con una alta concentración en el primer tramo de 0 a 3 años (65,6%), como ya fuera mencionado. En la distribución por sexo la diferencia es poco significativa, representando los varones el 51,7% de esta Modalidad. </a:t>
            </a:r>
          </a:p>
          <a:p>
            <a:pPr algn="just" eaLnBrk="1" hangingPunct="1">
              <a:lnSpc>
                <a:spcPct val="90000"/>
              </a:lnSpc>
            </a:pPr>
            <a:r>
              <a:rPr lang="es-ES" sz="2000" dirty="0" smtClean="0"/>
              <a:t>La Modalidad Atención en la Comunidad representa el 10,6% del total de prestaciones, las cuáles son usufructuadas principalmente por varones (65%). Asimismo, se destaca que más de la mitad de las atenciones se distribuyen en el tramo de edad de 13 a 17 años (50,9%).</a:t>
            </a:r>
          </a:p>
          <a:p>
            <a:pPr algn="just" eaLnBrk="1" hangingPunct="1">
              <a:lnSpc>
                <a:spcPct val="90000"/>
              </a:lnSpc>
            </a:pPr>
            <a:r>
              <a:rPr lang="es-ES" sz="2000" dirty="0" smtClean="0"/>
              <a:t>La Modalidad Atención Integral de Tiempo Completo representa el 7,2% de las prestaciones otorgadas. En esta Modalidad se destaca también la predominancia de varones como destinatarios, representando el 64% del total. A su vez, el tramo de edad preponderante es el de adolescentes de 13 a 17 años, donde se concentra el 56% del total de prestaciones en esta Modalidad.</a:t>
            </a:r>
          </a:p>
          <a:p>
            <a:pPr algn="just" eaLnBrk="1" hangingPunct="1">
              <a:lnSpc>
                <a:spcPct val="90000"/>
              </a:lnSpc>
            </a:pPr>
            <a:r>
              <a:rPr lang="es-ES" sz="2000" dirty="0" smtClean="0"/>
              <a:t>Finalmente, la Modalidad Alternativa Familiar da cuenta del 1,7% de prestaciones del Instituto. Se presenta una distribución homogénea por sexo, con un peso del 38,3% en el tramo de edad de 6 a 12 años.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s-ES" sz="2400" dirty="0" smtClean="0">
                <a:solidFill>
                  <a:srgbClr val="4F6228"/>
                </a:solidFill>
                <a:latin typeface="Bookman Old Style" pitchFamily="18" charset="0"/>
              </a:rPr>
              <a:t>Cuadro 5. Distribución de Población y Proyectos en Artigas en el año 2013, según Modalidad y Perfil</a:t>
            </a:r>
            <a:br>
              <a:rPr lang="es-ES" sz="2400" dirty="0" smtClean="0">
                <a:solidFill>
                  <a:srgbClr val="4F6228"/>
                </a:solidFill>
                <a:latin typeface="Bookman Old Style" pitchFamily="18" charset="0"/>
              </a:rPr>
            </a:br>
            <a:endParaRPr lang="es-ES" sz="2400" dirty="0" smtClean="0">
              <a:solidFill>
                <a:srgbClr val="4F6228"/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13305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690864"/>
                <a:gridCol w="1872208"/>
                <a:gridCol w="1666528"/>
              </a:tblGrid>
              <a:tr h="275537">
                <a:tc>
                  <a:txBody>
                    <a:bodyPr/>
                    <a:lstStyle/>
                    <a:p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Artigas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Total Proyectos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283 (7,9%)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3.156 (87,6%)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2.990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 (2,3%)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9525" marR="9525" marT="9525" marB="0" anchor="b"/>
                </a:tc>
              </a:tr>
              <a:tr h="27553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114300" marR="9525" marT="9525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9525" marR="9525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 (2,2%)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755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3.604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14625" y="6357938"/>
            <a:ext cx="3948113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95536" y="6093296"/>
            <a:ext cx="76328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*</a:t>
            </a:r>
            <a:r>
              <a:rPr lang="es-ES" sz="1200" dirty="0" smtClean="0">
                <a:latin typeface="+mj-lt"/>
              </a:rPr>
              <a:t>La desagregación por Departamento de éste y los siguientes Cuadros es por ubicación geográfica.</a:t>
            </a:r>
            <a:endParaRPr lang="es-ES" sz="12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6. Distribución de Población y Proyectos en Canelones en el año 2013, según Modalidad y Perfil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684213" y="1341438"/>
          <a:ext cx="7869237" cy="5046676"/>
        </p:xfrm>
        <a:graphic>
          <a:graphicData uri="http://schemas.openxmlformats.org/drawingml/2006/table">
            <a:tbl>
              <a:tblPr/>
              <a:tblGrid>
                <a:gridCol w="4889500"/>
                <a:gridCol w="1592262"/>
                <a:gridCol w="1387475"/>
              </a:tblGrid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Canelones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Total Población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Total Proyectos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Atención en la Comunidad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1.372 (8,7%)</a:t>
                      </a:r>
                      <a:endParaRPr lang="es-ES" sz="1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18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Atención al Niño y la Familia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1841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Atención comunitaria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Cuidadoras de Hospital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Educativo, recreativo y social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Equipo territorial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Estudio y Derivación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Libertad Asistida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13.177 (83,9%)</a:t>
                      </a:r>
                      <a:endParaRPr lang="es-ES" sz="1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99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CAIF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10.063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60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Centro Diurno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Centro Juvenil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Club de Niños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1.968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22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Discapacidad Tiempo Parcial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Niño en Situación de Calle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Víctimas de Violencia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Alternativa Familiar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299 (1,9%)</a:t>
                      </a:r>
                      <a:endParaRPr lang="es-ES" sz="1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83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Cuidadoras de Primera Atención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17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Hogar Acogimiento Fliar - Flia amiga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Hogar Acogimiento Fliar - Flia extensa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21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Hogares de Alternativa Familiar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41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874 (5,5%)</a:t>
                      </a:r>
                      <a:endParaRPr lang="es-ES" sz="1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23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24 Horas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Centro de Ingreso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Hogar Pequeño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Niño en Situacion de Calle de Tiempo Completo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Privación de Libertad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Tratamiento por Consumo de Sustancias psicoactivas</a:t>
                      </a:r>
                    </a:p>
                  </a:txBody>
                  <a:tcPr marL="114300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Total general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15.722</a:t>
                      </a:r>
                      <a:endParaRPr lang="es-ES" sz="1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223</a:t>
                      </a:r>
                    </a:p>
                  </a:txBody>
                  <a:tcPr marL="9525" marR="9525" marT="9525" marB="0" anchor="b"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14625" y="6492875"/>
            <a:ext cx="3786188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7. Distribución de Población y Proyectos en Cerro Largo en el año 2013, según Modalidad y Perfil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19571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194920"/>
                <a:gridCol w="1584176"/>
                <a:gridCol w="1450504"/>
              </a:tblGrid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Cerro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Largo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Proyectos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192 (3,3%)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5.164 (88,9%)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3794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294 (5%)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amiga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159 (2,8%)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5294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848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5.809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14625" y="6356350"/>
            <a:ext cx="3857625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8. Distribución de Población y Proyectos en Colonia en el año 2013, según Modalidad y Perfil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65106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338936"/>
                <a:gridCol w="1440160"/>
                <a:gridCol w="1450504"/>
              </a:tblGrid>
              <a:tr h="253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Colonia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53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447 (12,8%)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53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53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3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3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3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2.881 (82,3%)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b"/>
                </a:tc>
              </a:tr>
              <a:tr h="253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2.474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</a:tr>
              <a:tr h="253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53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3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53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3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 (0,6%)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</a:tr>
              <a:tr h="253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amiga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53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253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152 (4,3%)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53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53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3.501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39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928938" y="6356350"/>
            <a:ext cx="3714750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9. Distribución de Población y Proyectos en Durazno en el año 2013, según Modalidad y Perfil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3712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338936"/>
                <a:gridCol w="1512168"/>
                <a:gridCol w="1378496"/>
              </a:tblGrid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Durazno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 (2,5%)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3.691 (92,1%)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2.769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128 (3,2%)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 (2,2%)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4.008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65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14625" y="6356350"/>
            <a:ext cx="3643313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10. Distribución de Población y Proyectos en Flores en el año 2013, según Modalidad y Perfil 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6510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194920"/>
                <a:gridCol w="1584176"/>
                <a:gridCol w="1450504"/>
              </a:tblGrid>
              <a:tr h="2853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Flores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853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 (1,4%)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853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853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853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1.458 (91,4%)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b"/>
                </a:tc>
              </a:tr>
              <a:tr h="2853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853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853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853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853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 (0,1%)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8531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amiga</a:t>
                      </a:r>
                    </a:p>
                  </a:txBody>
                  <a:tcPr marL="114300" marR="9525" marT="9525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853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extensa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853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853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113 (7,1%)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853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853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1.596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14625" y="6356350"/>
            <a:ext cx="4000500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11. Distribución de Población y Proyectos en Florida en el año 2013, según Modalidad y Perfil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37121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266928"/>
                <a:gridCol w="1512168"/>
                <a:gridCol w="1450504"/>
              </a:tblGrid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Florida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336 (11%)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2.538 (83,4%)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1.833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 (2,1%)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amiga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106 (3,5%)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3.045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43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43188" y="6356350"/>
            <a:ext cx="3786187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12. Distribución de Población y Proyectos en Lavalleja en el año 2013, según Modalidad y Perfil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37106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338936"/>
                <a:gridCol w="1512168"/>
                <a:gridCol w="1378496"/>
              </a:tblGrid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Lavalleja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204 (10,5%)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1.616 (83,2%)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1.099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 (1,7%)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 (4,6%)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1.943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29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00313" y="6356350"/>
            <a:ext cx="4000500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13. Distribución de Población y Proyectos en Maldonado en el año 2013, según Modalidad y Perfil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37116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338936"/>
                <a:gridCol w="1512168"/>
                <a:gridCol w="1378496"/>
              </a:tblGrid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Maldonado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485 (13%)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Educativo, recreativo y social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2.886 (77,1%)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2.037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 (1,2%)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amiga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328 (8,7%)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Pequeño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107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3.744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286000" y="6356350"/>
            <a:ext cx="4643438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14.a Distribución de Población y Proyectos en Montevideo en el año 2013, según Modalidad y Perfil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71750" y="6492875"/>
            <a:ext cx="4143375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idx="1"/>
          </p:nvPr>
        </p:nvGraphicFramePr>
        <p:xfrm>
          <a:off x="395536" y="1628800"/>
          <a:ext cx="8229600" cy="4680516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338936"/>
                <a:gridCol w="1512168"/>
                <a:gridCol w="1378496"/>
              </a:tblGrid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7.116 (17,1%)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114</a:t>
                      </a:r>
                    </a:p>
                  </a:txBody>
                  <a:tcPr marL="9525" marR="9525" marT="9525" marB="0" anchor="b"/>
                </a:tc>
              </a:tr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Acompañamiento en el proceso de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preegreso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y egreso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Apoyo terapéutico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719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de Orientación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, Consulta 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y Atención 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Cuidadoras de Hospital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44</a:t>
                      </a:r>
                    </a:p>
                  </a:txBody>
                  <a:tcPr marL="9525" marR="9525" marT="9525" marB="0" anchor="b"/>
                </a:tc>
              </a:tr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Educativo, recreativo y social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</a:tr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</a:tr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Inserción Laboral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Legitimación Adoptiva y Adopción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2661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Prestaciones Económicas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Tratamiento ambulatorio por Consumo 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3233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14.b Distribución de Población y Proyectos en Montevideo en el año 2013, según Modalidad y Perfil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71750" y="6492875"/>
            <a:ext cx="4143375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idx="1"/>
          </p:nvPr>
        </p:nvGraphicFramePr>
        <p:xfrm>
          <a:off x="395536" y="1484778"/>
          <a:ext cx="8229600" cy="482454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338936"/>
                <a:gridCol w="1512168"/>
                <a:gridCol w="1378496"/>
              </a:tblGrid>
              <a:tr h="3446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3446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28.543 (68,7%)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239</a:t>
                      </a:r>
                    </a:p>
                  </a:txBody>
                  <a:tcPr marL="9525" marR="9525" marT="9525" marB="0" anchor="b"/>
                </a:tc>
              </a:tr>
              <a:tr h="3446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446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446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16.153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9525" marR="9525" marT="9525" marB="0" anchor="b"/>
                </a:tc>
              </a:tr>
              <a:tr h="3446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865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</a:tr>
              <a:tr h="3446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3.380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43</a:t>
                      </a:r>
                    </a:p>
                  </a:txBody>
                  <a:tcPr marL="9525" marR="9525" marT="9525" marB="0" anchor="b"/>
                </a:tc>
              </a:tr>
              <a:tr h="3446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5.701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9525" marR="9525" marT="9525" marB="0" anchor="b"/>
                </a:tc>
              </a:tr>
              <a:tr h="3446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1.078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</a:tr>
              <a:tr h="3446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</a:tr>
              <a:tr h="3446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 Extrema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34461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Orientación, Capacitación y Formación</a:t>
                      </a:r>
                    </a:p>
                  </a:txBody>
                  <a:tcPr marL="114300" marR="9525" marT="9525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3446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446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s-ES" sz="2400" dirty="0" smtClean="0">
                <a:solidFill>
                  <a:srgbClr val="4F6228"/>
                </a:solidFill>
                <a:latin typeface="Bookman Old Style" pitchFamily="18" charset="0"/>
              </a:rPr>
              <a:t>Cuadro 14.c Distribución de Población y Proyectos en Montevideo en el año 2013, según Modalidad y Perfil</a:t>
            </a: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6511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266928"/>
                <a:gridCol w="1584176"/>
                <a:gridCol w="1378496"/>
              </a:tblGrid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589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(1,4%)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209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Cuidadoras de Primera Atención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44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amiga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62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5.312 (12,8%)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92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1.092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Albergue Tiempo Completo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de Ingreso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Educativas Altamente específicas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Pequeño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Niños de 0 a 7 años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1.311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075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41.560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654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14625" y="6286500"/>
            <a:ext cx="3948113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15. Distribución de Población y Proyectos en Paysandú en el año 2013, según Modalidad y Perfil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8058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978896"/>
                <a:gridCol w="1656184"/>
                <a:gridCol w="1594520"/>
              </a:tblGrid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Paysandú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207 (3,3%)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5.759 (92%)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39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4.465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74 (1,2%)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amiga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218 (3,5%)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175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20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6.258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71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14625" y="6356350"/>
            <a:ext cx="4429125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16. Distribución de Población y Proyectos en Río Negro en el año 2013, según Modalidad y Perfil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37121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194920"/>
                <a:gridCol w="1584176"/>
                <a:gridCol w="1450504"/>
              </a:tblGrid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Río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Negro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157 (6,3%)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2.184 (88,4%)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1.876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71 (2,9%)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29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amiga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 (2,4%)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40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2.472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71750" y="6356350"/>
            <a:ext cx="4000500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17. Distribución de Población y Proyectos en Rivera en el año 2013, según Modalidad y Perfil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65111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906888"/>
                <a:gridCol w="1800200"/>
                <a:gridCol w="1522512"/>
              </a:tblGrid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Rivera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310 (6,5%)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255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4.307 (90,3%)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/>
                </a:tc>
              </a:tr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3.197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</a:tr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 (0,5%)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</a:tr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</a:tr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129 (2,7%)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40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4.772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71750" y="6356350"/>
            <a:ext cx="4000500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18. Distribución de Población y Proyectos en Rocha en el año 2013, según Modalidad y Perfil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37106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410944"/>
                <a:gridCol w="1440160"/>
                <a:gridCol w="1378496"/>
              </a:tblGrid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Rocha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243 (7,3%)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2.972 (89,6%)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2.397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(0,7%)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Fila 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extensa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80 (2,4%)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57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3.319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43188" y="6356350"/>
            <a:ext cx="4143375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19. Distribución de Población y Proyectos en Salto en el año 2013, según Modalidad y Perfil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6509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266928"/>
                <a:gridCol w="1584176"/>
                <a:gridCol w="1378496"/>
              </a:tblGrid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Salto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306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(4,8%)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Educativo, recreativo y social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74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5.566 (86,8%)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Albergue Tiempo Parcial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4.212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73 (1,1%)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Filiar 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- 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Fila 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amiga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extensa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20075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466 (7,3%)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98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6.411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357438" y="6356350"/>
            <a:ext cx="4286250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20. Distribución de Población y Proyectos en San José en el año 2013, según Modalidad y Perfil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8058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194920"/>
                <a:gridCol w="1512168"/>
                <a:gridCol w="1522512"/>
              </a:tblGrid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San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José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154 (3,7%)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154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3.710 (90,4%)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Parcial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2.129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98 (2,4%)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45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Cuidadoras de Primera Atención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amiga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145 (3,5%)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17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4.107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90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43188" y="6356350"/>
            <a:ext cx="4000500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21. Distribución de Población y Proyectos en Soriano en el año 2013, según Modalidad y Perfil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37106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410944"/>
                <a:gridCol w="1440160"/>
                <a:gridCol w="1378496"/>
              </a:tblGrid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Soriano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573 (15,1%)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2.997 (78,9%)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1.930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</a:tr>
              <a:tr h="25373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 (1,4%)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Cuidadoras de Primera Atención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9244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amiga</a:t>
                      </a:r>
                    </a:p>
                  </a:txBody>
                  <a:tcPr marL="114300" marR="9525" marT="9525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173 (4,6%)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19924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3.796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14625" y="6356350"/>
            <a:ext cx="3786188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22. Distribución de Población y Proyectos en Tacuarembó en el año 2013, según Modalidad y Perfil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37107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482952"/>
                <a:gridCol w="1368152"/>
                <a:gridCol w="1378496"/>
              </a:tblGrid>
              <a:tr h="2727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Tacuarembó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727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218 (6,3%)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727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727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727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727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727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3.083 (89,7%)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9525" marR="9525" marT="9525" marB="0" anchor="b"/>
                </a:tc>
              </a:tr>
              <a:tr h="2727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2.620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</a:tr>
              <a:tr h="2727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727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727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727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727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 (0,8%)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9525" marR="9525" marT="9525" marB="0" anchor="b"/>
                </a:tc>
              </a:tr>
              <a:tr h="2727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9525" marR="9525" marT="9525" marB="0" anchor="b"/>
                </a:tc>
              </a:tr>
              <a:tr h="2727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110 (3,2%)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727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2727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3.435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71750" y="6356350"/>
            <a:ext cx="4071938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Cuadro 23. Distribución de Población y Proyectos en Treinta y Tres en el año 2013, según Modalidad y Perfil</a:t>
            </a:r>
            <a:endParaRPr lang="es-ES" sz="24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3712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122912"/>
                <a:gridCol w="1584176"/>
                <a:gridCol w="1522512"/>
              </a:tblGrid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Treinta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y Tres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157 (6,5%)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2.122 (87,4%)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1.644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 (1%)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124 (5,1%)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289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2.428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32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43188" y="6356350"/>
            <a:ext cx="4143375" cy="365125"/>
          </a:xfrm>
        </p:spPr>
        <p:txBody>
          <a:bodyPr/>
          <a:lstStyle/>
          <a:p>
            <a:pPr>
              <a:defRPr/>
            </a:pPr>
            <a:r>
              <a:rPr lang="es-ES" dirty="0"/>
              <a:t>Fuente: S.I.P.I. Sistema de Información Para la Infancia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1306</TotalTime>
  <Words>3932</Words>
  <Application>Microsoft Office PowerPoint</Application>
  <PresentationFormat>Presentación en pantalla (4:3)</PresentationFormat>
  <Paragraphs>1468</Paragraphs>
  <Slides>29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0" baseType="lpstr">
      <vt:lpstr>Tema de Office</vt:lpstr>
      <vt:lpstr>INAU en Cifras 2013</vt:lpstr>
      <vt:lpstr>Introducción</vt:lpstr>
      <vt:lpstr>Cuadro 1. Niños, Niñas y Adolescentes atendidos en la Institución por Edad, según Sexo</vt:lpstr>
      <vt:lpstr>Diapositiva 4</vt:lpstr>
      <vt:lpstr>Cuadro 2. Niños, Niñas y Adolescentes atendidos según Departamento</vt:lpstr>
      <vt:lpstr>Diapositiva 6</vt:lpstr>
      <vt:lpstr>Cuadro 4. Niños, Niñas y Adolescentes atendidos por Edad, según Modalidad y Sexo</vt:lpstr>
      <vt:lpstr>Diapositiva 8</vt:lpstr>
      <vt:lpstr>Cuadro 5. Distribución de Población y Proyectos en Artigas en el año 2013, según Modalidad y Perfil </vt:lpstr>
      <vt:lpstr>Cuadro 6. Distribución de Población y Proyectos en Canelones en el año 2013, según Modalidad y Perfil</vt:lpstr>
      <vt:lpstr>Cuadro 7. Distribución de Población y Proyectos en Cerro Largo en el año 2013, según Modalidad y Perfil</vt:lpstr>
      <vt:lpstr>Cuadro 8. Distribución de Población y Proyectos en Colonia en el año 2013, según Modalidad y Perfil</vt:lpstr>
      <vt:lpstr>Cuadro 9. Distribución de Población y Proyectos en Durazno en el año 2013, según Modalidad y Perfil</vt:lpstr>
      <vt:lpstr>Cuadro 10. Distribución de Población y Proyectos en Flores en el año 2013, según Modalidad y Perfil </vt:lpstr>
      <vt:lpstr>Cuadro 11. Distribución de Población y Proyectos en Florida en el año 2013, según Modalidad y Perfil</vt:lpstr>
      <vt:lpstr>Cuadro 12. Distribución de Población y Proyectos en Lavalleja en el año 2013, según Modalidad y Perfil</vt:lpstr>
      <vt:lpstr>Cuadro 13. Distribución de Población y Proyectos en Maldonado en el año 2013, según Modalidad y Perfil</vt:lpstr>
      <vt:lpstr>Cuadro 14.a Distribución de Población y Proyectos en Montevideo en el año 2013, según Modalidad y Perfil</vt:lpstr>
      <vt:lpstr>Cuadro 14.b Distribución de Población y Proyectos en Montevideo en el año 2013, según Modalidad y Perfil</vt:lpstr>
      <vt:lpstr>Cuadro 14.c Distribución de Población y Proyectos en Montevideo en el año 2013, según Modalidad y Perfil</vt:lpstr>
      <vt:lpstr>Cuadro 15. Distribución de Población y Proyectos en Paysandú en el año 2013, según Modalidad y Perfil</vt:lpstr>
      <vt:lpstr>Cuadro 16. Distribución de Población y Proyectos en Río Negro en el año 2013, según Modalidad y Perfil</vt:lpstr>
      <vt:lpstr>Cuadro 17. Distribución de Población y Proyectos en Rivera en el año 2013, según Modalidad y Perfil</vt:lpstr>
      <vt:lpstr>Cuadro 18. Distribución de Población y Proyectos en Rocha en el año 2013, según Modalidad y Perfil</vt:lpstr>
      <vt:lpstr>Cuadro 19. Distribución de Población y Proyectos en Salto en el año 2013, según Modalidad y Perfil</vt:lpstr>
      <vt:lpstr>Cuadro 20. Distribución de Población y Proyectos en San José en el año 2013, según Modalidad y Perfil</vt:lpstr>
      <vt:lpstr>Cuadro 21. Distribución de Población y Proyectos en Soriano en el año 2013, según Modalidad y Perfil</vt:lpstr>
      <vt:lpstr>Cuadro 22. Distribución de Población y Proyectos en Tacuarembó en el año 2013, según Modalidad y Perfil</vt:lpstr>
      <vt:lpstr>Cuadro 23. Distribución de Población y Proyectos en Treinta y Tres en el año 2013, según Modalidad y Perfil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virginia</dc:creator>
  <cp:lastModifiedBy>virginia</cp:lastModifiedBy>
  <cp:revision>140</cp:revision>
  <dcterms:created xsi:type="dcterms:W3CDTF">2014-03-27T17:52:54Z</dcterms:created>
  <dcterms:modified xsi:type="dcterms:W3CDTF">2014-05-15T12:39:17Z</dcterms:modified>
</cp:coreProperties>
</file>