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3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y="7620000" cx="10160000"/>
  <p:notesSz cx="7620000" cy="10160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i0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" name="Google Shape;21;i0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i6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i6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i12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" name="Google Shape;33;i12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i19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" name="Google Shape;40;i19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i26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" name="Google Shape;47;i26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i33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i33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i40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i40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i47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i47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i53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i53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i60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i60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i66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i66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i73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i73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i80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i80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i87:notes"/>
          <p:cNvSpPr/>
          <p:nvPr>
            <p:ph idx="2" type="sldImg"/>
          </p:nvPr>
        </p:nvSpPr>
        <p:spPr>
          <a:xfrm>
            <a:off x="1270250" y="762000"/>
            <a:ext cx="5080250" cy="381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i87:notes"/>
          <p:cNvSpPr txBox="1"/>
          <p:nvPr>
            <p:ph idx="1" type="body"/>
          </p:nvPr>
        </p:nvSpPr>
        <p:spPr>
          <a:xfrm>
            <a:off x="762000" y="4826000"/>
            <a:ext cx="6096000" cy="457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7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3"/>
          <p:cNvSpPr txBox="1"/>
          <p:nvPr>
            <p:ph type="ctrTitle"/>
          </p:nvPr>
        </p:nvSpPr>
        <p:spPr>
          <a:xfrm>
            <a:off x="914400" y="3048000"/>
            <a:ext cx="83312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9pPr>
          </a:lstStyle>
          <a:p/>
        </p:txBody>
      </p:sp>
      <p:sp>
        <p:nvSpPr>
          <p:cNvPr id="9" name="Google Shape;9;p3"/>
          <p:cNvSpPr txBox="1"/>
          <p:nvPr>
            <p:ph idx="1" type="subTitle"/>
          </p:nvPr>
        </p:nvSpPr>
        <p:spPr>
          <a:xfrm>
            <a:off x="1828800" y="4572000"/>
            <a:ext cx="6502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4"/>
          <p:cNvSpPr txBox="1"/>
          <p:nvPr>
            <p:ph type="title"/>
          </p:nvPr>
        </p:nvSpPr>
        <p:spPr>
          <a:xfrm>
            <a:off x="304800" y="304800"/>
            <a:ext cx="9550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1pPr>
            <a:lvl2pPr lvl="1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2pPr>
            <a:lvl3pPr lvl="2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3pPr>
            <a:lvl4pPr lvl="3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4pPr>
            <a:lvl5pPr lvl="4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5pPr>
            <a:lvl6pPr lvl="5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6pPr>
            <a:lvl7pPr lvl="6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7pPr>
            <a:lvl8pPr lvl="7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8pPr>
            <a:lvl9pPr lvl="8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9pPr>
          </a:lstStyle>
          <a:p/>
        </p:txBody>
      </p:sp>
      <p:sp>
        <p:nvSpPr>
          <p:cNvPr id="12" name="Google Shape;12;p4"/>
          <p:cNvSpPr txBox="1"/>
          <p:nvPr>
            <p:ph idx="1" type="body"/>
          </p:nvPr>
        </p:nvSpPr>
        <p:spPr>
          <a:xfrm>
            <a:off x="304800" y="1828800"/>
            <a:ext cx="9550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97933" lvl="0" marL="4572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5"/>
          <p:cNvSpPr txBox="1"/>
          <p:nvPr>
            <p:ph type="title"/>
          </p:nvPr>
        </p:nvSpPr>
        <p:spPr>
          <a:xfrm>
            <a:off x="304800" y="304800"/>
            <a:ext cx="9550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1pPr>
            <a:lvl2pPr lvl="1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2pPr>
            <a:lvl3pPr lvl="2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3pPr>
            <a:lvl4pPr lvl="3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4pPr>
            <a:lvl5pPr lvl="4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5pPr>
            <a:lvl6pPr lvl="5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6pPr>
            <a:lvl7pPr lvl="6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7pPr>
            <a:lvl8pPr lvl="7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8pPr>
            <a:lvl9pPr lvl="8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9pPr>
          </a:lstStyle>
          <a:p/>
        </p:txBody>
      </p:sp>
      <p:sp>
        <p:nvSpPr>
          <p:cNvPr id="15" name="Google Shape;15;p5"/>
          <p:cNvSpPr txBox="1"/>
          <p:nvPr>
            <p:ph idx="1" type="body"/>
          </p:nvPr>
        </p:nvSpPr>
        <p:spPr>
          <a:xfrm>
            <a:off x="304800" y="1828800"/>
            <a:ext cx="4470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97933" lvl="0" marL="4572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  <p:sp>
        <p:nvSpPr>
          <p:cNvPr id="16" name="Google Shape;16;p5"/>
          <p:cNvSpPr txBox="1"/>
          <p:nvPr>
            <p:ph idx="2" type="body"/>
          </p:nvPr>
        </p:nvSpPr>
        <p:spPr>
          <a:xfrm>
            <a:off x="5384800" y="1828800"/>
            <a:ext cx="4470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97933" lvl="0" marL="4572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/>
          <p:nvPr>
            <p:ph idx="1" type="body"/>
          </p:nvPr>
        </p:nvSpPr>
        <p:spPr>
          <a:xfrm>
            <a:off x="304800" y="6705600"/>
            <a:ext cx="95504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1pPr>
            <a:lvl2pPr indent="-431800" lvl="1" marL="91440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2pPr>
            <a:lvl3pPr indent="-431800" lvl="2" marL="137160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3pPr>
            <a:lvl4pPr indent="-431800" lvl="3" marL="182880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4pPr>
            <a:lvl5pPr indent="-431800" lvl="4" marL="228600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5pPr>
            <a:lvl6pPr indent="-431800" lvl="5" marL="274320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6pPr>
            <a:lvl7pPr indent="-431800" lvl="6" marL="320040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7pPr>
            <a:lvl8pPr indent="-431800" lvl="7" marL="365760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8pPr>
            <a:lvl9pPr indent="-431800" lvl="8" marL="411480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5500" y="476250"/>
            <a:ext cx="9334500" cy="714375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7"/>
          <p:cNvSpPr txBox="1"/>
          <p:nvPr>
            <p:ph type="ctrTitle"/>
          </p:nvPr>
        </p:nvSpPr>
        <p:spPr>
          <a:xfrm>
            <a:off x="864300" y="3166175"/>
            <a:ext cx="8507575" cy="3814524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666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Taller Participación y Rol del Propar</a:t>
            </a:r>
            <a:br>
              <a:rPr b="1" lang="en-US" sz="6666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Equipo de Fortalecimiento Conceptual y Metodológico</a:t>
            </a:r>
            <a:endParaRPr b="1" sz="40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8"/>
          <p:cNvSpPr txBox="1"/>
          <p:nvPr/>
        </p:nvSpPr>
        <p:spPr>
          <a:xfrm>
            <a:off x="694950" y="606775"/>
            <a:ext cx="8459950" cy="66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55">
                <a:solidFill>
                  <a:srgbClr val="FFFF99"/>
                </a:solidFill>
                <a:latin typeface="Arial"/>
                <a:ea typeface="Arial"/>
                <a:cs typeface="Arial"/>
                <a:sym typeface="Arial"/>
              </a:rPr>
              <a:t>Escalera de la participación de</a:t>
            </a:r>
            <a:endParaRPr sz="3555">
              <a:solidFill>
                <a:srgbClr val="FFFF9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rPr lang="en-US" sz="3555">
                <a:solidFill>
                  <a:srgbClr val="FFFF99"/>
                </a:solidFill>
                <a:latin typeface="Arial"/>
                <a:ea typeface="Arial"/>
                <a:cs typeface="Arial"/>
                <a:sym typeface="Arial"/>
              </a:rPr>
              <a:t>Hart (1992)</a:t>
            </a:r>
            <a:endParaRPr sz="3555">
              <a:solidFill>
                <a:srgbClr val="FFFF9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9791"/>
              </a:lnSpc>
              <a:spcBef>
                <a:spcPts val="240"/>
              </a:spcBef>
              <a:spcAft>
                <a:spcPts val="0"/>
              </a:spcAft>
              <a:buNone/>
            </a:pPr>
            <a:r>
              <a:rPr lang="en-US" sz="1333">
                <a:solidFill>
                  <a:srgbClr val="FFFF99"/>
                </a:solidFill>
                <a:latin typeface="Arial"/>
                <a:ea typeface="Arial"/>
                <a:cs typeface="Arial"/>
                <a:sym typeface="Arial"/>
              </a:rPr>
              <a:t>(Fuente: Kit de Herramientas de Participación de UNICEF- 1)</a:t>
            </a:r>
            <a:endParaRPr sz="1333">
              <a:solidFill>
                <a:srgbClr val="FFFF9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1. </a:t>
            </a: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Manipulación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2. Decoración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3. Participación simbólica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4. Asignados, pero informados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5. Consultados e informados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6. Iniciados por los adultos, decisiones compartidas con los niños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7. Iniciados y dirigidos por los niños</a:t>
            </a:r>
            <a:endParaRPr sz="311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89"/>
              </a:lnSpc>
              <a:spcBef>
                <a:spcPts val="563"/>
              </a:spcBef>
              <a:spcAft>
                <a:spcPts val="0"/>
              </a:spcAft>
              <a:buNone/>
            </a:pP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8. Iniciados por los niños compartidas con los adultos.</a:t>
            </a:r>
            <a:endParaRPr sz="311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oogle Shape;35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9"/>
          <p:cNvSpPr txBox="1"/>
          <p:nvPr>
            <p:ph type="title"/>
          </p:nvPr>
        </p:nvSpPr>
        <p:spPr>
          <a:xfrm>
            <a:off x="610300" y="51150"/>
            <a:ext cx="9015575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9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Participación</a:t>
            </a:r>
            <a:endParaRPr b="1" sz="6000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/>
          <p:nvPr/>
        </p:nvSpPr>
        <p:spPr>
          <a:xfrm>
            <a:off x="638363" y="1460700"/>
            <a:ext cx="8883300" cy="59871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marR="0" rtl="0" algn="l">
              <a:lnSpc>
                <a:spcPct val="1201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La participación como proceso</a:t>
            </a:r>
            <a:endParaRPr b="1" sz="4000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rPr b="1" lang="en-US" sz="3555">
                <a:solidFill>
                  <a:srgbClr val="FFFF99"/>
                </a:solidFill>
                <a:latin typeface="Arial"/>
                <a:ea typeface="Arial"/>
                <a:cs typeface="Arial"/>
                <a:sym typeface="Arial"/>
              </a:rPr>
              <a:t>Informarse / ser informado:</a:t>
            </a:r>
            <a:endParaRPr b="1" sz="3555">
              <a:solidFill>
                <a:srgbClr val="FFFF9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rPr b="1"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 derecho de niños, niñas y adolescentes a recibir información adecuada en cantidad y calidad acerca de los asuntos que les incumben. Los adultos garantizan que se tenga presente, al brindar información, la Autonomía Progresiva y la No Discriminación. 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oogle Shape;42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10"/>
          <p:cNvSpPr txBox="1"/>
          <p:nvPr>
            <p:ph type="title"/>
          </p:nvPr>
        </p:nvSpPr>
        <p:spPr>
          <a:xfrm>
            <a:off x="610300" y="356300"/>
            <a:ext cx="9015575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La participación como proceso</a:t>
            </a:r>
            <a:r>
              <a:rPr b="1" lang="en-US" sz="5333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sz="5333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610300" y="1829150"/>
            <a:ext cx="9015575" cy="5002725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48355" lvl="0" marL="381000" marR="0" rtl="0" algn="l">
              <a:lnSpc>
                <a:spcPct val="120089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3111"/>
              <a:buChar char="●"/>
            </a:pPr>
            <a:r>
              <a:rPr b="1" lang="en-US" sz="3111">
                <a:solidFill>
                  <a:srgbClr val="FFFF99"/>
                </a:solidFill>
                <a:latin typeface="Arial"/>
                <a:ea typeface="Arial"/>
                <a:cs typeface="Arial"/>
                <a:sym typeface="Arial"/>
              </a:rPr>
              <a:t>Emitir opinión:</a:t>
            </a:r>
            <a:r>
              <a:rPr b="1" lang="en-US" sz="311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 derecho de los niños, niñas y adolescentes de elaborar y expresar sus ideas en torno al tema que los ocupa o resulta de su interés de manera verbal, escrita, gráfica o con señas, siendo todas validadas como forma de comunicación. Los adultos recepcionan la opinión sin ejercer influencia o poder,</a:t>
            </a:r>
            <a:r>
              <a:rPr b="1"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respetando la Autonomía Progresiva y la No Discriminación de todos los Niños, Niñas y Adolescentes.</a:t>
            </a:r>
            <a:endParaRPr sz="311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oogle Shape;49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11"/>
          <p:cNvSpPr txBox="1"/>
          <p:nvPr>
            <p:ph type="title"/>
          </p:nvPr>
        </p:nvSpPr>
        <p:spPr>
          <a:xfrm>
            <a:off x="610300" y="356300"/>
            <a:ext cx="9015575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La participación como proceso</a:t>
            </a:r>
            <a:endParaRPr b="1" sz="4444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610300" y="1829150"/>
            <a:ext cx="9015575" cy="5002725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76577" lvl="0" marL="381000" marR="0" rtl="0" algn="l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3556"/>
              <a:buChar char="●"/>
            </a:pPr>
            <a:r>
              <a:rPr b="1" lang="en-US" sz="3555">
                <a:solidFill>
                  <a:srgbClr val="FFFF99"/>
                </a:solidFill>
                <a:latin typeface="Arial"/>
                <a:ea typeface="Arial"/>
                <a:cs typeface="Arial"/>
                <a:sym typeface="Arial"/>
              </a:rPr>
              <a:t>Ser escuchados:</a:t>
            </a:r>
            <a:r>
              <a:rPr b="1"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 derecho de niños, niñas y adolescentes a que la opinión emitida sea respetada. Los adultos deberán brindar los tiempos y espacios para poder escucharlos, respetando la Autonomía Progresiva y la No Discriminación, de todos los todos los Niños, Niñas y Adolescentes.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t/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t/>
            </a:r>
            <a:endParaRPr b="1"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2"/>
          <p:cNvSpPr txBox="1"/>
          <p:nvPr>
            <p:ph type="title"/>
          </p:nvPr>
        </p:nvSpPr>
        <p:spPr>
          <a:xfrm>
            <a:off x="694950" y="356300"/>
            <a:ext cx="8930900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La participación como proceso</a:t>
            </a:r>
            <a:endParaRPr b="1" sz="4444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2"/>
          <p:cNvSpPr txBox="1"/>
          <p:nvPr>
            <p:ph idx="1" type="body"/>
          </p:nvPr>
        </p:nvSpPr>
        <p:spPr>
          <a:xfrm>
            <a:off x="610300" y="1829150"/>
            <a:ext cx="9015575" cy="5002725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76577" lvl="0" marL="381000" marR="0" rtl="0" algn="l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FFFF99"/>
              </a:buClr>
              <a:buSzPts val="3556"/>
              <a:buChar char="●"/>
            </a:pPr>
            <a:r>
              <a:rPr b="1" lang="en-US" sz="3555">
                <a:solidFill>
                  <a:srgbClr val="FFFF99"/>
                </a:solidFill>
                <a:latin typeface="Arial"/>
                <a:ea typeface="Arial"/>
                <a:cs typeface="Arial"/>
                <a:sym typeface="Arial"/>
              </a:rPr>
              <a:t>Incidir en las decisiones</a:t>
            </a:r>
            <a:r>
              <a:rPr lang="en-US" sz="3555">
                <a:solidFill>
                  <a:srgbClr val="FFFF99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El derecho a que la opinión emitida por los niños, niñas y adolescentes, sea consideradas en las decisiones que se toman sobre los asuntos que los involucran, teniendo como guía la Autonomía Progresiva y la No Discriminación.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t/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3"/>
          <p:cNvSpPr txBox="1"/>
          <p:nvPr>
            <p:ph type="title"/>
          </p:nvPr>
        </p:nvSpPr>
        <p:spPr>
          <a:xfrm>
            <a:off x="610300" y="356300"/>
            <a:ext cx="9015575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88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Principios de la CDN</a:t>
            </a:r>
            <a:endParaRPr b="1" sz="4888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13"/>
          <p:cNvSpPr txBox="1"/>
          <p:nvPr>
            <p:ph idx="1" type="body"/>
          </p:nvPr>
        </p:nvSpPr>
        <p:spPr>
          <a:xfrm>
            <a:off x="610300" y="2337150"/>
            <a:ext cx="9015575" cy="4799875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76577" lvl="0" marL="381000" marR="0" rtl="0" algn="l">
              <a:lnSpc>
                <a:spcPct val="119921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Convención sobre los Derechos del Niño 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(marco normativo)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Implica un cambio fundamental, una nueva percepción de la condición de la infancia y adolescencia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t/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610300" y="643800"/>
            <a:ext cx="9015575" cy="6189825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Principio</a:t>
            </a:r>
            <a:r>
              <a:rPr lang="en-US" sz="444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de Interés Superior del Niño</a:t>
            </a:r>
            <a:b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Se deben considerar los intereses y necesidades de los niños, niñas y adolescentes en todas las circunstancias que los y las afecten. 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138"/>
              </a:lnSpc>
              <a:spcBef>
                <a:spcPts val="365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138"/>
              </a:lnSpc>
              <a:spcBef>
                <a:spcPts val="719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Principio de Supervivencia y Desarrollo</a:t>
            </a:r>
            <a:endParaRPr b="1" sz="4000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Garantizar la calidad de vida y un desarrollo armónico espiritual, social, físico y psicológico.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t/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9921"/>
              </a:lnSpc>
              <a:spcBef>
                <a:spcPts val="635"/>
              </a:spcBef>
              <a:spcAft>
                <a:spcPts val="0"/>
              </a:spcAft>
              <a:buNone/>
            </a:pPr>
            <a:r>
              <a:t/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5"/>
          <p:cNvSpPr txBox="1"/>
          <p:nvPr>
            <p:ph type="title"/>
          </p:nvPr>
        </p:nvSpPr>
        <p:spPr>
          <a:xfrm>
            <a:off x="356300" y="389800"/>
            <a:ext cx="9015575" cy="1873221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318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Principio</a:t>
            </a:r>
            <a:r>
              <a:rPr b="1" lang="en-US" sz="4888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de Autonomía Progresiva</a:t>
            </a:r>
            <a:endParaRPr b="1" sz="4444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15"/>
          <p:cNvSpPr txBox="1"/>
          <p:nvPr>
            <p:ph idx="1" type="body"/>
          </p:nvPr>
        </p:nvSpPr>
        <p:spPr>
          <a:xfrm>
            <a:off x="499175" y="1829150"/>
            <a:ext cx="8999700" cy="5002725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marR="0" rtl="0" algn="l">
              <a:lnSpc>
                <a:spcPct val="13515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99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Tener en cuenta los intereses y necesidades acordes al desarrollo evolutivo. </a:t>
            </a:r>
            <a:endParaRPr sz="3999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31875"/>
              </a:lnSpc>
              <a:spcBef>
                <a:spcPts val="875"/>
              </a:spcBef>
              <a:spcAft>
                <a:spcPts val="0"/>
              </a:spcAft>
              <a:buNone/>
            </a:pP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Principio</a:t>
            </a:r>
            <a:r>
              <a:rPr lang="en-US" sz="4888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4444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de No Discriminación</a:t>
            </a:r>
            <a:endParaRPr b="1" sz="4444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35156"/>
              </a:lnSpc>
              <a:spcBef>
                <a:spcPts val="719"/>
              </a:spcBef>
              <a:spcAft>
                <a:spcPts val="0"/>
              </a:spcAft>
              <a:buNone/>
            </a:pPr>
            <a:r>
              <a:rPr lang="en-US" sz="3999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 acuerdo a etnia, género, edad, religión, lugar de procedencia institucional, capacidades diferentes, área de residencia y demás.</a:t>
            </a:r>
            <a:endParaRPr sz="3999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6"/>
          <p:cNvSpPr txBox="1"/>
          <p:nvPr>
            <p:ph idx="1" type="body"/>
          </p:nvPr>
        </p:nvSpPr>
        <p:spPr>
          <a:xfrm>
            <a:off x="610300" y="982475"/>
            <a:ext cx="9015575" cy="585115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marR="0" rtl="0" algn="l">
              <a:lnSpc>
                <a:spcPct val="13515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99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 Derecho a la Participación se hace efectivo cuando se cumplen todas las etapas (teniendo en cuenta la No Discriminación, Autonomía Progresiva y la integralidad de sus Derechos) en los distintos </a:t>
            </a:r>
            <a:r>
              <a:rPr lang="en-US" sz="3999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ámbitos</a:t>
            </a:r>
            <a:r>
              <a:rPr lang="en-US" sz="3999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en los cuales circulan los niños y adolescentes.</a:t>
            </a:r>
            <a:endParaRPr sz="3999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138"/>
              </a:lnSpc>
              <a:spcBef>
                <a:spcPts val="719"/>
              </a:spcBef>
              <a:spcAft>
                <a:spcPts val="0"/>
              </a:spcAft>
              <a:buNone/>
            </a:pPr>
            <a:r>
              <a:t/>
            </a:r>
            <a:endParaRPr sz="40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7"/>
          <p:cNvSpPr txBox="1"/>
          <p:nvPr>
            <p:ph type="title"/>
          </p:nvPr>
        </p:nvSpPr>
        <p:spPr>
          <a:xfrm>
            <a:off x="610300" y="220475"/>
            <a:ext cx="9015575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88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Rol de PROPAR </a:t>
            </a:r>
            <a:endParaRPr b="1" sz="4888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7"/>
          <p:cNvSpPr txBox="1"/>
          <p:nvPr>
            <p:ph idx="1" type="body"/>
          </p:nvPr>
        </p:nvSpPr>
        <p:spPr>
          <a:xfrm>
            <a:off x="610300" y="1321150"/>
            <a:ext cx="9015575" cy="5985225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90688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78"/>
              <a:buChar char="●"/>
            </a:pPr>
            <a:r>
              <a:rPr lang="en-US" sz="3777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Constitución de Equipo de Trabajo Departamental de carácter intergeneracional</a:t>
            </a:r>
            <a:endParaRPr sz="3777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0688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78"/>
              <a:buChar char="●"/>
            </a:pPr>
            <a:r>
              <a:rPr lang="en-US" sz="3777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Presentación del PROPIA en el Departamento</a:t>
            </a:r>
            <a:endParaRPr sz="3777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0688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78"/>
              <a:buChar char="●"/>
            </a:pPr>
            <a:r>
              <a:rPr lang="en-US" sz="3777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Definición de un cupo y convocatoria a niños, niñas y adolescentes. Priorizar diversidad en inserción institucional y área geográfica de residencia. Grupos de 8 a 12 años y 13 a 17 años.</a:t>
            </a:r>
            <a:endParaRPr sz="3777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0688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78"/>
              <a:buChar char="●"/>
            </a:pPr>
            <a:r>
              <a:rPr lang="en-US" sz="3777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Caracterización de los niños, niñas y/o adolescentes integrados por atributos de interés.</a:t>
            </a:r>
            <a:endParaRPr sz="3777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77"/>
              </a:spcBef>
              <a:spcAft>
                <a:spcPts val="0"/>
              </a:spcAft>
              <a:buNone/>
            </a:pPr>
            <a:r>
              <a:t/>
            </a:r>
            <a:endParaRPr sz="3777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8"/>
          <p:cNvSpPr txBox="1"/>
          <p:nvPr>
            <p:ph type="title"/>
          </p:nvPr>
        </p:nvSpPr>
        <p:spPr>
          <a:xfrm>
            <a:off x="610300" y="135800"/>
            <a:ext cx="9015575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88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Equipo Departamental </a:t>
            </a:r>
            <a:endParaRPr b="1" sz="4888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8"/>
          <p:cNvSpPr txBox="1"/>
          <p:nvPr>
            <p:ph idx="1" type="body"/>
          </p:nvPr>
        </p:nvSpPr>
        <p:spPr>
          <a:xfrm>
            <a:off x="610300" y="1490475"/>
            <a:ext cx="9269575" cy="615455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76577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Elaboración de un Plan Anual: PROPIA, CAC, Redes de Frontera.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Análisis de viabilidad. Requerimiento de recursos para instrumentar el Plan Anual. Rol del Docente.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Implementación del Plan Anual. Cronograma de actividades.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Establecimiento de “redes comunitarias”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Elaboración de un “sistema de indicadores” para evaluar la gestión del Plan Anual y resultados obtenidos en los niños, niñas y adolescentes.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Generar condiciones para que los niños, niñas y adolescentes repliquen sus “aprendizajes”. 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9"/>
          <p:cNvSpPr txBox="1"/>
          <p:nvPr>
            <p:ph type="title"/>
          </p:nvPr>
        </p:nvSpPr>
        <p:spPr>
          <a:xfrm>
            <a:off x="610300" y="356300"/>
            <a:ext cx="9015575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88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Mediadores</a:t>
            </a:r>
            <a:endParaRPr b="1" sz="4888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9"/>
          <p:cNvSpPr txBox="1"/>
          <p:nvPr>
            <p:ph idx="1" type="body"/>
          </p:nvPr>
        </p:nvSpPr>
        <p:spPr>
          <a:xfrm>
            <a:off x="525625" y="1575150"/>
            <a:ext cx="9100250" cy="56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48355" lvl="0" marL="381000" marR="0" rtl="0" algn="l">
              <a:lnSpc>
                <a:spcPct val="120089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11"/>
              <a:buChar char="●"/>
            </a:pP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Herramientas organizadoras de la tarea que permiten la construcción conceptual y generan un aprendizaje.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Es el proceso para llegar a los objetivos que nos proponemos. Nunca es una meta.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Promueve procesos de participación en tanto habilita la expresión, la diversidad de</a:t>
            </a:r>
            <a:b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11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opiniones, la reflexión y el debate colectivo.</a:t>
            </a:r>
            <a:endParaRPr sz="311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0160000" cy="76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0"/>
          <p:cNvSpPr txBox="1"/>
          <p:nvPr>
            <p:ph type="title"/>
          </p:nvPr>
        </p:nvSpPr>
        <p:spPr>
          <a:xfrm>
            <a:off x="610300" y="356300"/>
            <a:ext cx="9015575" cy="1243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88">
                <a:solidFill>
                  <a:srgbClr val="BAE8BA"/>
                </a:solidFill>
                <a:latin typeface="Arial"/>
                <a:ea typeface="Arial"/>
                <a:cs typeface="Arial"/>
                <a:sym typeface="Arial"/>
              </a:rPr>
              <a:t>En conclusión…</a:t>
            </a:r>
            <a:endParaRPr b="1" sz="4888">
              <a:solidFill>
                <a:srgbClr val="BAE8B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20"/>
          <p:cNvSpPr txBox="1"/>
          <p:nvPr>
            <p:ph idx="1" type="body"/>
          </p:nvPr>
        </p:nvSpPr>
        <p:spPr>
          <a:xfrm>
            <a:off x="610300" y="1659800"/>
            <a:ext cx="9015575" cy="5731225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-276577" lvl="0" marL="381000" marR="0" rtl="0" algn="l">
              <a:lnSpc>
                <a:spcPct val="10781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La participación es un proceso inter-generacional.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0781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Clima participativo: respetar la opinión del otro, y poder hablar desde la convicción de ser escuchado. 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0781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Propuestas interesantes y atractivas de acuerdo a los principios de la CDN y las 4 instancias de la participación.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6577" lvl="0" marL="381000" marR="0" rtl="0" algn="l">
              <a:lnSpc>
                <a:spcPct val="10781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56"/>
              <a:buChar char="●"/>
            </a:pPr>
            <a:r>
              <a:rPr lang="en-US" sz="355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 concepto de participación se concretiza en proyectos participativos. </a:t>
            </a:r>
            <a:endParaRPr sz="355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">
  <a:themeElements>
    <a:clrScheme name="blank">
      <a:dk1>
        <a:srgbClr val="000000"/>
      </a:dk1>
      <a:lt1>
        <a:srgbClr val="FFFFFF"/>
      </a:lt1>
      <a:dk2>
        <a:srgbClr val="073763"/>
      </a:dk2>
      <a:lt2>
        <a:srgbClr val="CFE2F3"/>
      </a:lt2>
      <a:accent1>
        <a:srgbClr val="404040"/>
      </a:accent1>
      <a:accent2>
        <a:srgbClr val="808080"/>
      </a:accent2>
      <a:accent3>
        <a:srgbClr val="C0C0C0"/>
      </a:accent3>
      <a:accent4>
        <a:srgbClr val="396187"/>
      </a:accent4>
      <a:accent5>
        <a:srgbClr val="6B8CAB"/>
      </a:accent5>
      <a:accent6>
        <a:srgbClr val="9DB7CF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